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Amatic SC"/>
      <p:regular r:id="rId34"/>
      <p:bold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Source Code Pr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regular.fntdata"/><Relationship Id="rId20" Type="http://schemas.openxmlformats.org/officeDocument/2006/relationships/slide" Target="slides/slide15.xml"/><Relationship Id="rId42" Type="http://schemas.openxmlformats.org/officeDocument/2006/relationships/font" Target="fonts/SourceCodePro-italic.fntdata"/><Relationship Id="rId41" Type="http://schemas.openxmlformats.org/officeDocument/2006/relationships/font" Target="fonts/SourceCodePr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SourceCodePr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maticSC-bold.fntdata"/><Relationship Id="rId12" Type="http://schemas.openxmlformats.org/officeDocument/2006/relationships/slide" Target="slides/slide7.xml"/><Relationship Id="rId34" Type="http://schemas.openxmlformats.org/officeDocument/2006/relationships/font" Target="fonts/AmaticSC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YULI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80082b9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80082b9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80082b9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80082b9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7cf0d98c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7cf0d98c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7cf0d98c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7cf0d98c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7cf0d98c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7cf0d98c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7cf0d98c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7cf0d98c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09970f73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09970f73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7cf0d98c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7cf0d98c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7a4097fe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7a4097fe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7cf0d98c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7cf0d98c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7a4097fe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7a4097fe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YULI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61ec8b8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61ec8b8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7ff891f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7ff891f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YULI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61ec8b84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61ec8b84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YULI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61ec8b84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61ec8b84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YULI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61ec8b84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61ec8b84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61ec8b84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61ec8b84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61ec8b84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61ec8b84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7a4097fe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7a4097fe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YULI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7a4097fe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7a4097fe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7a4097fe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7a4097fe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YULI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a4097fe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7a4097fe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YULI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7a4097fe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7a4097fe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YULI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7cf0d98c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7cf0d98c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7a4097fe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7a4097fe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a4097fe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a4097fe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80082b9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80082b9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9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241075"/>
            <a:ext cx="85206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Beer Trends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165200" y="3961875"/>
            <a:ext cx="70242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ETL Project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Cameron Kilpatrick, Jacob Stegal,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Yash Patel, &amp;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Yuli Likhonina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675" y="1439938"/>
            <a:ext cx="2263624" cy="226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Phase 3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250" y="175625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75" y="1093850"/>
            <a:ext cx="6937315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Phase 4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250" y="175625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4">
            <a:alphaModFix/>
          </a:blip>
          <a:srcRect b="0" l="7808" r="0" t="0"/>
          <a:stretch/>
        </p:blipFill>
        <p:spPr>
          <a:xfrm>
            <a:off x="905475" y="1196000"/>
            <a:ext cx="5262600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Phase 5 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850" y="140450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0" l="8892" r="0" t="0"/>
          <a:stretch/>
        </p:blipFill>
        <p:spPr>
          <a:xfrm>
            <a:off x="905475" y="1230875"/>
            <a:ext cx="4484074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Phase 6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850" y="140450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0" l="8391" r="0" t="0"/>
          <a:stretch/>
        </p:blipFill>
        <p:spPr>
          <a:xfrm>
            <a:off x="854449" y="1093850"/>
            <a:ext cx="4645249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Phase 7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850" y="140450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8773" r="965" t="0"/>
          <a:stretch/>
        </p:blipFill>
        <p:spPr>
          <a:xfrm>
            <a:off x="887550" y="1147650"/>
            <a:ext cx="7161350" cy="37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Phase 8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850" y="140450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4">
            <a:alphaModFix/>
          </a:blip>
          <a:srcRect b="0" l="9453" r="0" t="0"/>
          <a:stretch/>
        </p:blipFill>
        <p:spPr>
          <a:xfrm>
            <a:off x="994751" y="1148575"/>
            <a:ext cx="5471925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Phase 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850" y="140450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125" y="1093850"/>
            <a:ext cx="5377075" cy="374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Phase 10 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125" y="140450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50" y="1093850"/>
            <a:ext cx="6660749" cy="57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475" y="1824950"/>
            <a:ext cx="5350088" cy="305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load Phase 1  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0450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75" y="1093850"/>
            <a:ext cx="8300800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load Phase 2  </a:t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729450" y="1441200"/>
            <a:ext cx="76887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0450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50" y="1093850"/>
            <a:ext cx="7624152" cy="35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Motivation: </a:t>
            </a:r>
            <a:endParaRPr b="1"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We love us some beer!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Purpose: </a:t>
            </a:r>
            <a:endParaRPr b="1"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Utilize ETL to create a database to discover leading breweries and beers across the globe based on reviews 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Overall Data Question:</a:t>
            </a:r>
            <a:endParaRPr b="1"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are the most popular beers/ 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breweries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across leading global brewery locations? 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875" y="180800"/>
            <a:ext cx="1555425" cy="20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050" y="180800"/>
            <a:ext cx="471696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Overall Rated Breweries</a:t>
            </a:r>
            <a:r>
              <a:rPr lang="en"/>
              <a:t>  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575" y="173900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4">
            <a:alphaModFix/>
          </a:blip>
          <a:srcRect b="6719" l="0" r="5553" t="54817"/>
          <a:stretch/>
        </p:blipFill>
        <p:spPr>
          <a:xfrm>
            <a:off x="0" y="3019775"/>
            <a:ext cx="4977474" cy="4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 rotWithShape="1">
          <a:blip r:embed="rId5">
            <a:alphaModFix/>
          </a:blip>
          <a:srcRect b="-4615" l="28887" r="773" t="52930"/>
          <a:stretch/>
        </p:blipFill>
        <p:spPr>
          <a:xfrm>
            <a:off x="4977475" y="3019775"/>
            <a:ext cx="3996923" cy="5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6">
            <a:alphaModFix/>
          </a:blip>
          <a:srcRect b="57607" l="0" r="0" t="0"/>
          <a:stretch/>
        </p:blipFill>
        <p:spPr>
          <a:xfrm>
            <a:off x="0" y="1660530"/>
            <a:ext cx="9144001" cy="77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Count by Country   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150" y="175825"/>
            <a:ext cx="471696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7471250" y="2220700"/>
            <a:ext cx="922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 rotWithShape="1">
          <a:blip r:embed="rId4">
            <a:alphaModFix/>
          </a:blip>
          <a:srcRect b="71043" l="0" r="20000" t="0"/>
          <a:stretch/>
        </p:blipFill>
        <p:spPr>
          <a:xfrm>
            <a:off x="667675" y="1653050"/>
            <a:ext cx="3108750" cy="146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5">
            <a:alphaModFix/>
          </a:blip>
          <a:srcRect b="0" l="1931" r="0" t="41506"/>
          <a:stretch/>
        </p:blipFill>
        <p:spPr>
          <a:xfrm>
            <a:off x="4572000" y="1292225"/>
            <a:ext cx="3969424" cy="30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Count by State   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800" y="157750"/>
            <a:ext cx="471696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7471250" y="2220700"/>
            <a:ext cx="922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4">
            <a:alphaModFix/>
          </a:blip>
          <a:srcRect b="0" l="0" r="8223" t="34636"/>
          <a:stretch/>
        </p:blipFill>
        <p:spPr>
          <a:xfrm>
            <a:off x="4658400" y="1326925"/>
            <a:ext cx="3386325" cy="33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 rotWithShape="1">
          <a:blip r:embed="rId5">
            <a:alphaModFix/>
          </a:blip>
          <a:srcRect b="76304" l="0" r="16422" t="0"/>
          <a:stretch/>
        </p:blipFill>
        <p:spPr>
          <a:xfrm>
            <a:off x="808450" y="2030750"/>
            <a:ext cx="3190050" cy="127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Count by City</a:t>
            </a:r>
            <a:r>
              <a:rPr lang="en"/>
              <a:t>  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150" y="175725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13164" t="28356"/>
          <a:stretch/>
        </p:blipFill>
        <p:spPr>
          <a:xfrm>
            <a:off x="5145500" y="1490275"/>
            <a:ext cx="2827550" cy="30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75641" l="0" r="22239" t="0"/>
          <a:stretch/>
        </p:blipFill>
        <p:spPr>
          <a:xfrm>
            <a:off x="731600" y="2086300"/>
            <a:ext cx="3559399" cy="14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7471250" y="2220700"/>
            <a:ext cx="922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Count by Brewery    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525" y="175750"/>
            <a:ext cx="471696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7471250" y="2220700"/>
            <a:ext cx="922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77328" l="0" r="21135" t="0"/>
          <a:stretch/>
        </p:blipFill>
        <p:spPr>
          <a:xfrm>
            <a:off x="860300" y="1990452"/>
            <a:ext cx="3366226" cy="134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 rotWithShape="1">
          <a:blip r:embed="rId5">
            <a:alphaModFix/>
          </a:blip>
          <a:srcRect b="0" l="0" r="10610" t="30328"/>
          <a:stretch/>
        </p:blipFill>
        <p:spPr>
          <a:xfrm>
            <a:off x="4882425" y="1396325"/>
            <a:ext cx="3122775" cy="33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Count by Beer Style    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250" y="157725"/>
            <a:ext cx="471696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7471250" y="2220700"/>
            <a:ext cx="922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 rotWithShape="1">
          <a:blip r:embed="rId4">
            <a:alphaModFix/>
          </a:blip>
          <a:srcRect b="0" l="0" r="27677" t="28412"/>
          <a:stretch/>
        </p:blipFill>
        <p:spPr>
          <a:xfrm>
            <a:off x="4838925" y="1297750"/>
            <a:ext cx="3196850" cy="34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 rotWithShape="1">
          <a:blip r:embed="rId5">
            <a:alphaModFix/>
          </a:blip>
          <a:srcRect b="75645" l="0" r="30342" t="0"/>
          <a:stretch/>
        </p:blipFill>
        <p:spPr>
          <a:xfrm>
            <a:off x="743825" y="2007925"/>
            <a:ext cx="3337750" cy="127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By ABV</a:t>
            </a:r>
            <a:r>
              <a:rPr lang="en"/>
              <a:t>    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125" y="139700"/>
            <a:ext cx="471696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/>
        </p:nvSpPr>
        <p:spPr>
          <a:xfrm>
            <a:off x="7471250" y="2220700"/>
            <a:ext cx="922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 rotWithShape="1">
          <a:blip r:embed="rId4">
            <a:alphaModFix/>
          </a:blip>
          <a:srcRect b="0" l="0" r="4122" t="31991"/>
          <a:stretch/>
        </p:blipFill>
        <p:spPr>
          <a:xfrm>
            <a:off x="0" y="1702563"/>
            <a:ext cx="5290522" cy="143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5">
            <a:alphaModFix/>
          </a:blip>
          <a:srcRect b="79799" l="0" r="70525" t="0"/>
          <a:stretch/>
        </p:blipFill>
        <p:spPr>
          <a:xfrm>
            <a:off x="0" y="1012050"/>
            <a:ext cx="2291903" cy="6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 rotWithShape="1">
          <a:blip r:embed="rId6">
            <a:alphaModFix/>
          </a:blip>
          <a:srcRect b="0" l="28499" r="0" t="31115"/>
          <a:stretch/>
        </p:blipFill>
        <p:spPr>
          <a:xfrm>
            <a:off x="5248975" y="1702575"/>
            <a:ext cx="3895024" cy="143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 rotWithShape="1">
          <a:blip r:embed="rId7">
            <a:alphaModFix/>
          </a:blip>
          <a:srcRect b="2736" l="29183" r="0" t="55546"/>
          <a:stretch/>
        </p:blipFill>
        <p:spPr>
          <a:xfrm>
            <a:off x="5338550" y="4000425"/>
            <a:ext cx="3805452" cy="8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 rotWithShape="1">
          <a:blip r:embed="rId8">
            <a:alphaModFix/>
          </a:blip>
          <a:srcRect b="68411" l="0" r="71015" t="0"/>
          <a:stretch/>
        </p:blipFill>
        <p:spPr>
          <a:xfrm>
            <a:off x="0" y="3292175"/>
            <a:ext cx="2074574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9">
            <a:alphaModFix/>
          </a:blip>
          <a:srcRect b="0" l="0" r="4770" t="53336"/>
          <a:stretch/>
        </p:blipFill>
        <p:spPr>
          <a:xfrm>
            <a:off x="0" y="4000425"/>
            <a:ext cx="5338552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/>
          <p:nvPr/>
        </p:nvSpPr>
        <p:spPr>
          <a:xfrm>
            <a:off x="2766825" y="1826425"/>
            <a:ext cx="618300" cy="130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/>
          <p:nvPr/>
        </p:nvSpPr>
        <p:spPr>
          <a:xfrm>
            <a:off x="5804625" y="1826425"/>
            <a:ext cx="743700" cy="130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/>
          <p:nvPr/>
        </p:nvSpPr>
        <p:spPr>
          <a:xfrm>
            <a:off x="5876300" y="4000425"/>
            <a:ext cx="743700" cy="80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8"/>
          <p:cNvSpPr/>
          <p:nvPr/>
        </p:nvSpPr>
        <p:spPr>
          <a:xfrm>
            <a:off x="2766825" y="4000425"/>
            <a:ext cx="618300" cy="80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Beer trend conclusions </a:t>
            </a:r>
            <a:endParaRPr/>
          </a:p>
        </p:txBody>
      </p:sp>
      <p:sp>
        <p:nvSpPr>
          <p:cNvPr id="270" name="Google Shape;270;p39"/>
          <p:cNvSpPr txBox="1"/>
          <p:nvPr/>
        </p:nvSpPr>
        <p:spPr>
          <a:xfrm>
            <a:off x="729450" y="1155475"/>
            <a:ext cx="7688700" cy="3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arenR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are the top breweries based on beer reviews?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lphaLcParenR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Chelsea Brewing Company &amp; Rogue Ales </a:t>
            </a:r>
            <a:b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arenR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are the leading cities, states, and countries for top brewery reviews?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lphaLcParenR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Cities : Minneapolis, Tampa,  Placentia, Williamsport, and Escondido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lphaLcParenR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States: California, Pennsylvania,  Minnesota, Oregon,  and Colorado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lphaLcParenR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Country: United States, Belgium</a:t>
            </a:r>
            <a:b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arenR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are the most reviewed breweries across the globe?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lphaLcParenR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Minneapolis Town Hall Brewery, Cigar City Brewing, and The Bruery</a:t>
            </a:r>
            <a:b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arenR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are the most reviewed beer style across the globe?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lphaLcParenR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American IPA, American Pale Ale (APA), and Saison/ Farmhouse Ale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450" y="140450"/>
            <a:ext cx="471696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rty Beer GIF - Find &amp; Share on GIPHY"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0"/>
          <p:cNvSpPr txBox="1"/>
          <p:nvPr>
            <p:ph type="title"/>
          </p:nvPr>
        </p:nvSpPr>
        <p:spPr>
          <a:xfrm>
            <a:off x="500830" y="236201"/>
            <a:ext cx="70389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cheers!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exploration 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727650" y="1486350"/>
            <a:ext cx="76887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arenR"/>
            </a:pP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are the top breweries based on beer reviews? </a:t>
            </a:r>
            <a:b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arenR"/>
            </a:pP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are the leading cities, states, and countries for top brewery reviews? </a:t>
            </a:r>
            <a:b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arenR"/>
            </a:pP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are the most reviewed breweries across the globe? </a:t>
            </a:r>
            <a:b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arenR"/>
            </a:pP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are the most reviewed beer style across the globe? </a:t>
            </a:r>
            <a:b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125" y="292850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200" y="161250"/>
            <a:ext cx="471696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512"/>
            <a:ext cx="4125351" cy="20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50" y="976625"/>
            <a:ext cx="4544172" cy="34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875" y="175625"/>
            <a:ext cx="471696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19743" l="0" r="0" t="0"/>
          <a:stretch/>
        </p:blipFill>
        <p:spPr>
          <a:xfrm>
            <a:off x="311700" y="1331725"/>
            <a:ext cx="4048999" cy="261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332838"/>
            <a:ext cx="4478503" cy="261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8725" y="175625"/>
            <a:ext cx="471696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000" y="179525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375" y="1093850"/>
            <a:ext cx="4267199" cy="373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Overview 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729450" y="1441200"/>
            <a:ext cx="76887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475" y="124275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38" y="1017650"/>
            <a:ext cx="7429523" cy="40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Phase 1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250" y="175625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75" y="1093850"/>
            <a:ext cx="6794456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Phase 2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250" y="175625"/>
            <a:ext cx="471696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208300"/>
            <a:ext cx="3560138" cy="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5">
            <a:alphaModFix/>
          </a:blip>
          <a:srcRect b="40440" l="0" r="0" t="0"/>
          <a:stretch/>
        </p:blipFill>
        <p:spPr>
          <a:xfrm>
            <a:off x="387900" y="1676500"/>
            <a:ext cx="7016026" cy="4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850" y="2268000"/>
            <a:ext cx="6196150" cy="27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